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52" r:id="rId2"/>
    <p:sldId id="369" r:id="rId3"/>
    <p:sldId id="453" r:id="rId4"/>
    <p:sldId id="374" r:id="rId5"/>
    <p:sldId id="45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  <a:srgbClr val="F5F5F5"/>
    <a:srgbClr val="008000"/>
    <a:srgbClr val="CC3300"/>
    <a:srgbClr val="EB423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2023/8/25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9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8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250" cy="691197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-8890" y="6985"/>
            <a:ext cx="12208510" cy="7618095"/>
            <a:chOff x="-14" y="39"/>
            <a:chExt cx="19226" cy="11997"/>
          </a:xfrm>
        </p:grpSpPr>
        <p:sp>
          <p:nvSpPr>
            <p:cNvPr id="12" name="矩形 11"/>
            <p:cNvSpPr/>
            <p:nvPr/>
          </p:nvSpPr>
          <p:spPr>
            <a:xfrm>
              <a:off x="-14" y="290"/>
              <a:ext cx="19227" cy="11747"/>
            </a:xfrm>
            <a:prstGeom prst="rect">
              <a:avLst/>
            </a:prstGeom>
            <a:blipFill rotWithShape="1">
              <a:blip r:embed="rId2">
                <a:alphaModFix amt="10000"/>
              </a:blip>
              <a:stretch>
                <a:fillRect t="-5000"/>
              </a:stretch>
            </a:blipFill>
            <a:ln cap="sq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-14" y="39"/>
              <a:ext cx="3257" cy="2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短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任意多边形 16"/>
          <p:cNvSpPr/>
          <p:nvPr userDrawn="1"/>
        </p:nvSpPr>
        <p:spPr>
          <a:xfrm>
            <a:off x="335" y="788"/>
            <a:ext cx="3983431" cy="670523"/>
          </a:xfrm>
          <a:custGeom>
            <a:avLst/>
            <a:gdLst>
              <a:gd name="connsiteX0" fmla="*/ 0 w 3886200"/>
              <a:gd name="connsiteY0" fmla="*/ 0 h 762000"/>
              <a:gd name="connsiteX1" fmla="*/ 3886200 w 3886200"/>
              <a:gd name="connsiteY1" fmla="*/ 0 h 762000"/>
              <a:gd name="connsiteX2" fmla="*/ 3886200 w 3886200"/>
              <a:gd name="connsiteY2" fmla="*/ 15385 h 762000"/>
              <a:gd name="connsiteX3" fmla="*/ 3359574 w 3886200"/>
              <a:gd name="connsiteY3" fmla="*/ 762000 h 762000"/>
              <a:gd name="connsiteX4" fmla="*/ 0 w 388620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762000">
                <a:moveTo>
                  <a:pt x="0" y="0"/>
                </a:moveTo>
                <a:lnTo>
                  <a:pt x="3886200" y="0"/>
                </a:lnTo>
                <a:lnTo>
                  <a:pt x="3886200" y="15385"/>
                </a:lnTo>
                <a:lnTo>
                  <a:pt x="3359574" y="762000"/>
                </a:lnTo>
                <a:lnTo>
                  <a:pt x="0" y="762000"/>
                </a:lnTo>
                <a:close/>
              </a:path>
            </a:pathLst>
          </a:custGeom>
          <a:solidFill>
            <a:srgbClr val="0023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" dirty="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21" name="任意多边形 20"/>
          <p:cNvSpPr/>
          <p:nvPr userDrawn="1"/>
        </p:nvSpPr>
        <p:spPr>
          <a:xfrm rot="7753736">
            <a:off x="3354623" y="332276"/>
            <a:ext cx="963863" cy="60959"/>
          </a:xfrm>
          <a:custGeom>
            <a:avLst/>
            <a:gdLst>
              <a:gd name="connsiteX0" fmla="*/ 59700 w 980085"/>
              <a:gd name="connsiteY0" fmla="*/ 63500 h 63500"/>
              <a:gd name="connsiteX1" fmla="*/ 0 w 980085"/>
              <a:gd name="connsiteY1" fmla="*/ 0 h 63500"/>
              <a:gd name="connsiteX2" fmla="*/ 920384 w 980085"/>
              <a:gd name="connsiteY2" fmla="*/ 0 h 63500"/>
              <a:gd name="connsiteX3" fmla="*/ 980085 w 980085"/>
              <a:gd name="connsiteY3" fmla="*/ 6350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085" h="63500">
                <a:moveTo>
                  <a:pt x="59700" y="63500"/>
                </a:moveTo>
                <a:lnTo>
                  <a:pt x="0" y="0"/>
                </a:lnTo>
                <a:lnTo>
                  <a:pt x="920384" y="0"/>
                </a:lnTo>
                <a:lnTo>
                  <a:pt x="980085" y="63500"/>
                </a:lnTo>
                <a:close/>
              </a:path>
            </a:pathLst>
          </a:custGeom>
          <a:solidFill>
            <a:srgbClr val="F2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" dirty="0">
                <a:latin typeface="Arial" panose="020B0604020202020204" pitchFamily="34" charset="0"/>
              </a:rPr>
              <a:t>v</a:t>
            </a:r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815413" y="1316765"/>
            <a:ext cx="10657184" cy="499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298027" y="97565"/>
            <a:ext cx="3301696" cy="451115"/>
          </a:xfrm>
          <a:prstGeom prst="rect">
            <a:avLst/>
          </a:prstGeom>
        </p:spPr>
        <p:txBody>
          <a:bodyPr/>
          <a:lstStyle>
            <a:lvl1pPr marL="635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oogle.cn/chrome/" TargetMode="External"/><Relationship Id="rId4" Type="http://schemas.openxmlformats.org/officeDocument/2006/relationships/hyperlink" Target="http://www.firefox.com.c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 rot="2700000">
            <a:off x="1301417" y="5457574"/>
            <a:ext cx="707075" cy="71060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 rot="2700000">
            <a:off x="3117460" y="-89875"/>
            <a:ext cx="7004023" cy="7037748"/>
          </a:xfrm>
          <a:custGeom>
            <a:avLst/>
            <a:gdLst>
              <a:gd name="connsiteX0" fmla="*/ 0 w 7004023"/>
              <a:gd name="connsiteY0" fmla="*/ 2171546 h 7037748"/>
              <a:gd name="connsiteX1" fmla="*/ 1740201 w 7004023"/>
              <a:gd name="connsiteY1" fmla="*/ 431345 h 7037748"/>
              <a:gd name="connsiteX2" fmla="*/ 1740202 w 7004023"/>
              <a:gd name="connsiteY2" fmla="*/ 431345 h 7037748"/>
              <a:gd name="connsiteX3" fmla="*/ 2171547 w 7004023"/>
              <a:gd name="connsiteY3" fmla="*/ 0 h 7037748"/>
              <a:gd name="connsiteX4" fmla="*/ 6358431 w 7004023"/>
              <a:gd name="connsiteY4" fmla="*/ 0 h 7037748"/>
              <a:gd name="connsiteX5" fmla="*/ 7004023 w 7004023"/>
              <a:gd name="connsiteY5" fmla="*/ 645592 h 7037748"/>
              <a:gd name="connsiteX6" fmla="*/ 7004022 w 7004023"/>
              <a:gd name="connsiteY6" fmla="*/ 4866202 h 7037748"/>
              <a:gd name="connsiteX7" fmla="*/ 5263822 w 7004023"/>
              <a:gd name="connsiteY7" fmla="*/ 6606403 h 7037748"/>
              <a:gd name="connsiteX8" fmla="*/ 5263822 w 7004023"/>
              <a:gd name="connsiteY8" fmla="*/ 6606401 h 7037748"/>
              <a:gd name="connsiteX9" fmla="*/ 4832475 w 7004023"/>
              <a:gd name="connsiteY9" fmla="*/ 7037748 h 7037748"/>
              <a:gd name="connsiteX10" fmla="*/ 4832474 w 7004023"/>
              <a:gd name="connsiteY10" fmla="*/ 2171546 h 703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04023" h="7037748">
                <a:moveTo>
                  <a:pt x="0" y="2171546"/>
                </a:moveTo>
                <a:lnTo>
                  <a:pt x="1740201" y="431345"/>
                </a:lnTo>
                <a:lnTo>
                  <a:pt x="1740202" y="431345"/>
                </a:lnTo>
                <a:lnTo>
                  <a:pt x="2171547" y="0"/>
                </a:lnTo>
                <a:lnTo>
                  <a:pt x="6358431" y="0"/>
                </a:lnTo>
                <a:cubicBezTo>
                  <a:pt x="6714981" y="0"/>
                  <a:pt x="7004023" y="289042"/>
                  <a:pt x="7004023" y="645592"/>
                </a:cubicBezTo>
                <a:lnTo>
                  <a:pt x="7004022" y="4866202"/>
                </a:lnTo>
                <a:lnTo>
                  <a:pt x="5263822" y="6606403"/>
                </a:lnTo>
                <a:lnTo>
                  <a:pt x="5263822" y="6606401"/>
                </a:lnTo>
                <a:lnTo>
                  <a:pt x="4832475" y="7037748"/>
                </a:lnTo>
                <a:lnTo>
                  <a:pt x="4832474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4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 rot="2700000">
            <a:off x="9330371" y="916648"/>
            <a:ext cx="1420687" cy="1427783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2700000">
            <a:off x="6098536" y="2488658"/>
            <a:ext cx="4353560" cy="4231886"/>
          </a:xfrm>
          <a:custGeom>
            <a:avLst/>
            <a:gdLst>
              <a:gd name="connsiteX0" fmla="*/ 0 w 4353560"/>
              <a:gd name="connsiteY0" fmla="*/ 1105934 h 4231886"/>
              <a:gd name="connsiteX1" fmla="*/ 1105935 w 4353560"/>
              <a:gd name="connsiteY1" fmla="*/ 0 h 4231886"/>
              <a:gd name="connsiteX2" fmla="*/ 3943273 w 4353560"/>
              <a:gd name="connsiteY2" fmla="*/ 0 h 4231886"/>
              <a:gd name="connsiteX3" fmla="*/ 4353560 w 4353560"/>
              <a:gd name="connsiteY3" fmla="*/ 410287 h 4231886"/>
              <a:gd name="connsiteX4" fmla="*/ 4353560 w 4353560"/>
              <a:gd name="connsiteY4" fmla="*/ 3125951 h 4231886"/>
              <a:gd name="connsiteX5" fmla="*/ 3247625 w 4353560"/>
              <a:gd name="connsiteY5" fmla="*/ 4231886 h 4231886"/>
              <a:gd name="connsiteX6" fmla="*/ 3247625 w 4353560"/>
              <a:gd name="connsiteY6" fmla="*/ 1105934 h 423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3560" h="4231886">
                <a:moveTo>
                  <a:pt x="0" y="1105934"/>
                </a:moveTo>
                <a:lnTo>
                  <a:pt x="1105935" y="0"/>
                </a:lnTo>
                <a:lnTo>
                  <a:pt x="3943273" y="0"/>
                </a:lnTo>
                <a:cubicBezTo>
                  <a:pt x="4169868" y="0"/>
                  <a:pt x="4353560" y="183692"/>
                  <a:pt x="4353560" y="410287"/>
                </a:cubicBezTo>
                <a:lnTo>
                  <a:pt x="4353560" y="3125951"/>
                </a:lnTo>
                <a:lnTo>
                  <a:pt x="3247625" y="4231886"/>
                </a:lnTo>
                <a:lnTo>
                  <a:pt x="3247625" y="1105934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00000">
            <a:off x="5271643" y="433691"/>
            <a:ext cx="4706557" cy="47300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2700000">
            <a:off x="10732001" y="5932661"/>
            <a:ext cx="922260" cy="926867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700000">
            <a:off x="4935484" y="465347"/>
            <a:ext cx="354223" cy="355992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6467" y="2715664"/>
            <a:ext cx="7472680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活动参与</a:t>
            </a:r>
            <a:r>
              <a:rPr lang="zh-CN" altLang="en-US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系统</a:t>
            </a:r>
            <a:r>
              <a:rPr lang="zh-CN" altLang="en-US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使用手册</a:t>
            </a:r>
            <a:endParaRPr lang="en-US" altLang="zh-CN" sz="5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图片 4" descr="LOGO 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55" y="392430"/>
            <a:ext cx="2912110" cy="86042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054762" y="3744038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——</a:t>
            </a:r>
            <a:r>
              <a:rPr lang="zh-CN" altLang="en-US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学生端</a:t>
            </a:r>
            <a:endParaRPr lang="zh-CN" altLang="zh-CN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" grpId="0" bldLvl="0" animBg="1"/>
      <p:bldP spid="29" grpId="0" bldLvl="0" animBg="1"/>
      <p:bldP spid="22" grpId="0" bldLvl="0" animBg="1"/>
      <p:bldP spid="20" grpId="0" bldLvl="0" animBg="1"/>
      <p:bldP spid="30" grpId="0" bldLvl="0" animBg="1"/>
      <p:bldP spid="33" grpId="0" bldLvl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2700000">
            <a:off x="-2095382" y="215075"/>
            <a:ext cx="6410492" cy="6427355"/>
          </a:xfrm>
          <a:custGeom>
            <a:avLst/>
            <a:gdLst>
              <a:gd name="connsiteX0" fmla="*/ 0 w 6410492"/>
              <a:gd name="connsiteY0" fmla="*/ 1578016 h 6427355"/>
              <a:gd name="connsiteX1" fmla="*/ 1146670 w 6410492"/>
              <a:gd name="connsiteY1" fmla="*/ 431345 h 6427355"/>
              <a:gd name="connsiteX2" fmla="*/ 1146671 w 6410492"/>
              <a:gd name="connsiteY2" fmla="*/ 431345 h 6427355"/>
              <a:gd name="connsiteX3" fmla="*/ 1578016 w 6410492"/>
              <a:gd name="connsiteY3" fmla="*/ 0 h 6427355"/>
              <a:gd name="connsiteX4" fmla="*/ 5764900 w 6410492"/>
              <a:gd name="connsiteY4" fmla="*/ 0 h 6427355"/>
              <a:gd name="connsiteX5" fmla="*/ 6410492 w 6410492"/>
              <a:gd name="connsiteY5" fmla="*/ 645592 h 6427355"/>
              <a:gd name="connsiteX6" fmla="*/ 6410491 w 6410492"/>
              <a:gd name="connsiteY6" fmla="*/ 4866202 h 6427355"/>
              <a:gd name="connsiteX7" fmla="*/ 4849339 w 6410492"/>
              <a:gd name="connsiteY7" fmla="*/ 6427355 h 6427355"/>
              <a:gd name="connsiteX8" fmla="*/ 4238944 w 6410492"/>
              <a:gd name="connsiteY8" fmla="*/ 5816960 h 6427355"/>
              <a:gd name="connsiteX9" fmla="*/ 4238943 w 6410492"/>
              <a:gd name="connsiteY9" fmla="*/ 2171546 h 6427355"/>
              <a:gd name="connsiteX10" fmla="*/ 593530 w 6410492"/>
              <a:gd name="connsiteY10" fmla="*/ 2171546 h 642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10492" h="6427355">
                <a:moveTo>
                  <a:pt x="0" y="1578016"/>
                </a:moveTo>
                <a:lnTo>
                  <a:pt x="1146670" y="431345"/>
                </a:lnTo>
                <a:lnTo>
                  <a:pt x="1146671" y="431345"/>
                </a:lnTo>
                <a:lnTo>
                  <a:pt x="1578016" y="0"/>
                </a:lnTo>
                <a:lnTo>
                  <a:pt x="5764900" y="0"/>
                </a:lnTo>
                <a:cubicBezTo>
                  <a:pt x="6121450" y="0"/>
                  <a:pt x="6410492" y="289042"/>
                  <a:pt x="6410492" y="645592"/>
                </a:cubicBezTo>
                <a:lnTo>
                  <a:pt x="6410491" y="4866202"/>
                </a:lnTo>
                <a:lnTo>
                  <a:pt x="4849339" y="6427355"/>
                </a:lnTo>
                <a:lnTo>
                  <a:pt x="4238944" y="5816960"/>
                </a:lnTo>
                <a:lnTo>
                  <a:pt x="4238943" y="2171546"/>
                </a:lnTo>
                <a:lnTo>
                  <a:pt x="593530" y="2171546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 l="-33630" t="-1310" r="-33530" b="-13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2700000">
            <a:off x="5484939" y="2060669"/>
            <a:ext cx="1028637" cy="103377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 rot="2700000">
            <a:off x="1827643" y="44906"/>
            <a:ext cx="3850328" cy="3869559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rot="18900000" flipH="1">
            <a:off x="11525844" y="5786883"/>
            <a:ext cx="1174416" cy="953193"/>
          </a:xfrm>
          <a:custGeom>
            <a:avLst/>
            <a:gdLst>
              <a:gd name="connsiteX0" fmla="*/ 1038 w 1174416"/>
              <a:gd name="connsiteY0" fmla="*/ 0 h 953193"/>
              <a:gd name="connsiteX1" fmla="*/ 0 w 1174416"/>
              <a:gd name="connsiteY1" fmla="*/ 1038 h 953193"/>
              <a:gd name="connsiteX2" fmla="*/ 441710 w 1174416"/>
              <a:gd name="connsiteY2" fmla="*/ 442748 h 953193"/>
              <a:gd name="connsiteX3" fmla="*/ 731667 w 1174416"/>
              <a:gd name="connsiteY3" fmla="*/ 442748 h 953193"/>
              <a:gd name="connsiteX4" fmla="*/ 731667 w 1174416"/>
              <a:gd name="connsiteY4" fmla="*/ 732705 h 953193"/>
              <a:gd name="connsiteX5" fmla="*/ 952155 w 1174416"/>
              <a:gd name="connsiteY5" fmla="*/ 953193 h 953193"/>
              <a:gd name="connsiteX6" fmla="*/ 1174416 w 1174416"/>
              <a:gd name="connsiteY6" fmla="*/ 730932 h 953193"/>
              <a:gd name="connsiteX7" fmla="*/ 1174416 w 1174416"/>
              <a:gd name="connsiteY7" fmla="*/ 148239 h 953193"/>
              <a:gd name="connsiteX8" fmla="*/ 1026178 w 1174416"/>
              <a:gd name="connsiteY8" fmla="*/ 0 h 95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416" h="953193">
                <a:moveTo>
                  <a:pt x="1038" y="0"/>
                </a:moveTo>
                <a:lnTo>
                  <a:pt x="0" y="1038"/>
                </a:lnTo>
                <a:lnTo>
                  <a:pt x="441710" y="442748"/>
                </a:lnTo>
                <a:lnTo>
                  <a:pt x="731667" y="442748"/>
                </a:lnTo>
                <a:lnTo>
                  <a:pt x="731667" y="732705"/>
                </a:lnTo>
                <a:lnTo>
                  <a:pt x="952155" y="953193"/>
                </a:lnTo>
                <a:lnTo>
                  <a:pt x="1174416" y="730932"/>
                </a:lnTo>
                <a:lnTo>
                  <a:pt x="1174416" y="148239"/>
                </a:lnTo>
                <a:cubicBezTo>
                  <a:pt x="1174416" y="66369"/>
                  <a:pt x="1108048" y="0"/>
                  <a:pt x="1026178" y="0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019286" y="2133896"/>
            <a:ext cx="24688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PART 0</a:t>
            </a:r>
            <a:r>
              <a:rPr lang="en-US" sz="4800" dirty="0">
                <a:solidFill>
                  <a:schemeClr val="accent1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81277" y="2937148"/>
            <a:ext cx="55143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accent3"/>
                </a:solidFill>
                <a:latin typeface="Century Gothic" panose="020B0502020202020204" pitchFamily="34" charset="0"/>
                <a:sym typeface="+mn-ea"/>
              </a:rPr>
              <a:t> 系统登录</a:t>
            </a:r>
          </a:p>
        </p:txBody>
      </p:sp>
      <p:sp>
        <p:nvSpPr>
          <p:cNvPr id="17" name="任意多边形 16"/>
          <p:cNvSpPr/>
          <p:nvPr/>
        </p:nvSpPr>
        <p:spPr>
          <a:xfrm rot="2700000">
            <a:off x="9435201" y="912906"/>
            <a:ext cx="1461465" cy="1468765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2700000">
            <a:off x="10767277" y="5635597"/>
            <a:ext cx="602495" cy="605504"/>
          </a:xfrm>
          <a:custGeom>
            <a:avLst/>
            <a:gdLst>
              <a:gd name="connsiteX0" fmla="*/ 1163668 w 4706557"/>
              <a:gd name="connsiteY0" fmla="*/ 125724 h 4730065"/>
              <a:gd name="connsiteX1" fmla="*/ 1163670 w 4706557"/>
              <a:gd name="connsiteY1" fmla="*/ 125724 h 4730065"/>
              <a:gd name="connsiteX2" fmla="*/ 1289393 w 4706557"/>
              <a:gd name="connsiteY2" fmla="*/ 1 h 4730065"/>
              <a:gd name="connsiteX3" fmla="*/ 4274851 w 4706557"/>
              <a:gd name="connsiteY3" fmla="*/ 0 h 4730065"/>
              <a:gd name="connsiteX4" fmla="*/ 4706557 w 4706557"/>
              <a:gd name="connsiteY4" fmla="*/ 431706 h 4730065"/>
              <a:gd name="connsiteX5" fmla="*/ 4706557 w 4706557"/>
              <a:gd name="connsiteY5" fmla="*/ 3440672 h 4730065"/>
              <a:gd name="connsiteX6" fmla="*/ 3542888 w 4706557"/>
              <a:gd name="connsiteY6" fmla="*/ 4604342 h 4730065"/>
              <a:gd name="connsiteX7" fmla="*/ 3542888 w 4706557"/>
              <a:gd name="connsiteY7" fmla="*/ 4604340 h 4730065"/>
              <a:gd name="connsiteX8" fmla="*/ 3417163 w 4706557"/>
              <a:gd name="connsiteY8" fmla="*/ 4730065 h 4730065"/>
              <a:gd name="connsiteX9" fmla="*/ 3417163 w 4706557"/>
              <a:gd name="connsiteY9" fmla="*/ 1289392 h 4730065"/>
              <a:gd name="connsiteX10" fmla="*/ 0 w 4706557"/>
              <a:gd name="connsiteY10" fmla="*/ 1289392 h 473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06557" h="4730065">
                <a:moveTo>
                  <a:pt x="1163668" y="125724"/>
                </a:moveTo>
                <a:lnTo>
                  <a:pt x="1163670" y="125724"/>
                </a:lnTo>
                <a:lnTo>
                  <a:pt x="1289393" y="1"/>
                </a:lnTo>
                <a:lnTo>
                  <a:pt x="4274851" y="0"/>
                </a:lnTo>
                <a:cubicBezTo>
                  <a:pt x="4513275" y="1"/>
                  <a:pt x="4706557" y="193282"/>
                  <a:pt x="4706557" y="431706"/>
                </a:cubicBezTo>
                <a:lnTo>
                  <a:pt x="4706557" y="3440672"/>
                </a:lnTo>
                <a:lnTo>
                  <a:pt x="3542888" y="4604342"/>
                </a:lnTo>
                <a:lnTo>
                  <a:pt x="3542888" y="4604340"/>
                </a:lnTo>
                <a:lnTo>
                  <a:pt x="3417163" y="4730065"/>
                </a:lnTo>
                <a:lnTo>
                  <a:pt x="3417163" y="1289392"/>
                </a:lnTo>
                <a:lnTo>
                  <a:pt x="0" y="1289392"/>
                </a:lnTo>
                <a:close/>
              </a:path>
            </a:pathLst>
          </a:cu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31743" y="3758255"/>
            <a:ext cx="623837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推荐使用火狐或者谷歌浏览器</a:t>
            </a:r>
            <a:endParaRPr lang="en-US" altLang="zh-CN" sz="3600" b="1" i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US" altLang="zh-CN" sz="3600" b="1" i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zh-CN" altLang="en-US" sz="2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火狐下载网址：</a:t>
            </a:r>
            <a:r>
              <a:rPr lang="en-US" altLang="zh-CN" sz="2000" b="1" i="1" dirty="0">
                <a:solidFill>
                  <a:srgbClr val="FF0000"/>
                </a:solidFill>
                <a:latin typeface="Century Gothic" panose="020B0502020202020204" pitchFamily="34" charset="0"/>
                <a:hlinkClick r:id="rId4"/>
              </a:rPr>
              <a:t>http://www.firefox.com.cn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Century Gothic" panose="020B0502020202020204" pitchFamily="34" charset="0"/>
                <a:hlinkClick r:id="rId4"/>
              </a:rPr>
              <a:t>/</a:t>
            </a:r>
            <a:endParaRPr lang="en-US" altLang="zh-CN" sz="2000" b="1" i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zh-CN" altLang="en-US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谷</a:t>
            </a:r>
            <a:r>
              <a:rPr lang="zh-CN" altLang="en-US" sz="20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歌下载网址：</a:t>
            </a:r>
            <a:r>
              <a:rPr lang="en-US" altLang="zh-CN" sz="2000" b="1" i="1" dirty="0">
                <a:solidFill>
                  <a:srgbClr val="FF0000"/>
                </a:solidFill>
                <a:latin typeface="Century Gothic" panose="020B0502020202020204" pitchFamily="34" charset="0"/>
                <a:hlinkClick r:id="rId5"/>
              </a:rPr>
              <a:t>https://www.google.cn/chrome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Century Gothic" panose="020B0502020202020204" pitchFamily="34" charset="0"/>
                <a:hlinkClick r:id="rId5"/>
              </a:rPr>
              <a:t>/</a:t>
            </a:r>
            <a:endParaRPr lang="en-US" altLang="zh-CN" sz="2000" b="1" i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zh-CN" altLang="en-US" sz="2000" b="1" i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6" grpId="0" bldLvl="0" animBg="1"/>
      <p:bldP spid="6" grpId="0" bldLvl="0" animBg="1"/>
      <p:bldP spid="12" grpId="0" bldLvl="0" animBg="1"/>
      <p:bldP spid="13" grpId="0"/>
      <p:bldP spid="14" grpId="0"/>
      <p:bldP spid="17" grpId="0" bldLvl="0" animBg="1"/>
      <p:bldP spid="1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1" y="2040381"/>
            <a:ext cx="5684541" cy="36892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5" name="组合 14"/>
          <p:cNvGrpSpPr/>
          <p:nvPr/>
        </p:nvGrpSpPr>
        <p:grpSpPr>
          <a:xfrm>
            <a:off x="0" y="-82343"/>
            <a:ext cx="8502650" cy="1257992"/>
            <a:chOff x="0" y="-82343"/>
            <a:chExt cx="8502650" cy="1257992"/>
          </a:xfrm>
        </p:grpSpPr>
        <p:grpSp>
          <p:nvGrpSpPr>
            <p:cNvPr id="16" name="组合 15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20" name="任意多边形 19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591945" y="323422"/>
              <a:ext cx="691070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系统登录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571017" y="1886813"/>
            <a:ext cx="53070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，登 入 上财信息门户：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://</a:t>
            </a:r>
            <a:r>
              <a:rPr lang="en-US" altLang="zh-CN" dirty="0" err="1" smtClean="0">
                <a:solidFill>
                  <a:schemeClr val="accent5">
                    <a:lumMod val="75000"/>
                  </a:schemeClr>
                </a:solidFill>
              </a:rPr>
              <a:t>login.sufe.edu.cn</a:t>
            </a:r>
            <a:endParaRPr lang="en-US" altLang="zh-CN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2</a:t>
            </a:r>
            <a:r>
              <a:rPr lang="zh-CN" altLang="en-US" dirty="0" smtClean="0"/>
              <a:t>，找到商学院</a:t>
            </a:r>
            <a:r>
              <a:rPr lang="zh-CN" altLang="en-US" dirty="0"/>
              <a:t>学生</a:t>
            </a:r>
            <a:r>
              <a:rPr lang="zh-CN" altLang="en-US" dirty="0" smtClean="0"/>
              <a:t>中心：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应用中心 →教学→商学院学生中心</a:t>
            </a:r>
            <a:endParaRPr lang="en-US" altLang="zh-CN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，点击商学院学生中心进入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，如果找不到学生中心，可通过以下网址登入：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https://usercenter.sufe.edu.cn/Account/Login</a:t>
            </a:r>
            <a:endParaRPr lang="en-US" altLang="zh-CN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 smtClean="0"/>
          </a:p>
        </p:txBody>
      </p:sp>
      <p:sp>
        <p:nvSpPr>
          <p:cNvPr id="6" name="矩形 5"/>
          <p:cNvSpPr/>
          <p:nvPr/>
        </p:nvSpPr>
        <p:spPr>
          <a:xfrm>
            <a:off x="3032797" y="1991050"/>
            <a:ext cx="544183" cy="39029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88296" y="2358860"/>
            <a:ext cx="599047" cy="20116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线形标注 1 6"/>
          <p:cNvSpPr/>
          <p:nvPr/>
        </p:nvSpPr>
        <p:spPr>
          <a:xfrm>
            <a:off x="3983443" y="1448556"/>
            <a:ext cx="1306703" cy="473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r>
              <a:rPr lang="zh-CN" altLang="en-US" dirty="0" smtClean="0"/>
              <a:t>，点击</a:t>
            </a:r>
            <a:endParaRPr lang="zh-CN" altLang="en-US" dirty="0"/>
          </a:p>
        </p:txBody>
      </p:sp>
      <p:sp>
        <p:nvSpPr>
          <p:cNvPr id="14" name="线形标注 1 13"/>
          <p:cNvSpPr/>
          <p:nvPr/>
        </p:nvSpPr>
        <p:spPr>
          <a:xfrm>
            <a:off x="1583237" y="2723575"/>
            <a:ext cx="1306703" cy="473040"/>
          </a:xfrm>
          <a:prstGeom prst="borderCallout1">
            <a:avLst>
              <a:gd name="adj1" fmla="val 18750"/>
              <a:gd name="adj2" fmla="val -8333"/>
              <a:gd name="adj3" fmla="val -32937"/>
              <a:gd name="adj4" fmla="val -3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2</a:t>
            </a:r>
            <a:r>
              <a:rPr lang="zh-CN" altLang="en-US" dirty="0" smtClean="0"/>
              <a:t>，点击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221504" y="4603851"/>
            <a:ext cx="949902" cy="26674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线形标注 1 18"/>
          <p:cNvSpPr/>
          <p:nvPr/>
        </p:nvSpPr>
        <p:spPr>
          <a:xfrm>
            <a:off x="3690191" y="3734936"/>
            <a:ext cx="1811121" cy="473040"/>
          </a:xfrm>
          <a:prstGeom prst="borderCallout1">
            <a:avLst>
              <a:gd name="adj1" fmla="val 96852"/>
              <a:gd name="adj2" fmla="val 40115"/>
              <a:gd name="adj3" fmla="val 180840"/>
              <a:gd name="adj4" fmla="val -7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3</a:t>
            </a:r>
            <a:r>
              <a:rPr lang="zh-CN" altLang="en-US" dirty="0" smtClean="0"/>
              <a:t>，请仔细查找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412065" y="323293"/>
            <a:ext cx="61347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推荐使用火狐或者谷歌浏览器</a:t>
            </a:r>
          </a:p>
        </p:txBody>
      </p:sp>
    </p:spTree>
    <p:extLst>
      <p:ext uri="{BB962C8B-B14F-4D97-AF65-F5344CB8AC3E}">
        <p14:creationId xmlns:p14="http://schemas.microsoft.com/office/powerpoint/2010/main" val="41075325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53" y="1982517"/>
            <a:ext cx="6115050" cy="379095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0" y="-82343"/>
            <a:ext cx="8502650" cy="1257992"/>
            <a:chOff x="0" y="-82343"/>
            <a:chExt cx="8502650" cy="1257992"/>
          </a:xfrm>
        </p:grpSpPr>
        <p:grpSp>
          <p:nvGrpSpPr>
            <p:cNvPr id="16" name="组合 15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20" name="任意多边形 19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591945" y="323422"/>
              <a:ext cx="691070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系统登录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618836" y="2679617"/>
            <a:ext cx="1921164" cy="1264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275105" y="3180121"/>
            <a:ext cx="53070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</a:t>
            </a:r>
            <a:r>
              <a:rPr lang="zh-CN" altLang="en-US" dirty="0" smtClean="0"/>
              <a:t>，点击教务管理登入</a:t>
            </a:r>
            <a:endParaRPr lang="en-US" altLang="zh-CN" dirty="0" smtClean="0"/>
          </a:p>
        </p:txBody>
      </p:sp>
      <p:sp>
        <p:nvSpPr>
          <p:cNvPr id="14" name="线形标注 1 13"/>
          <p:cNvSpPr/>
          <p:nvPr/>
        </p:nvSpPr>
        <p:spPr>
          <a:xfrm>
            <a:off x="2380027" y="2206577"/>
            <a:ext cx="1306703" cy="47304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412065" y="323293"/>
            <a:ext cx="61347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推荐使用火狐或者谷歌浏览器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6" y="1653711"/>
            <a:ext cx="11472907" cy="46177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0" y="-82343"/>
            <a:ext cx="8502650" cy="1257992"/>
            <a:chOff x="0" y="-82343"/>
            <a:chExt cx="8502650" cy="1257992"/>
          </a:xfrm>
        </p:grpSpPr>
        <p:grpSp>
          <p:nvGrpSpPr>
            <p:cNvPr id="16" name="组合 15"/>
            <p:cNvGrpSpPr/>
            <p:nvPr/>
          </p:nvGrpSpPr>
          <p:grpSpPr>
            <a:xfrm flipV="1">
              <a:off x="0" y="-82343"/>
              <a:ext cx="1114426" cy="1257992"/>
              <a:chOff x="1381424" y="696895"/>
              <a:chExt cx="1477389" cy="1667713"/>
            </a:xfrm>
          </p:grpSpPr>
          <p:sp>
            <p:nvSpPr>
              <p:cNvPr id="20" name="任意多边形 19"/>
              <p:cNvSpPr/>
              <p:nvPr/>
            </p:nvSpPr>
            <p:spPr>
              <a:xfrm rot="2700000">
                <a:off x="1513322" y="1019117"/>
                <a:ext cx="1667713" cy="1023269"/>
              </a:xfrm>
              <a:custGeom>
                <a:avLst/>
                <a:gdLst>
                  <a:gd name="connsiteX0" fmla="*/ 0 w 1667713"/>
                  <a:gd name="connsiteY0" fmla="*/ 456881 h 1023269"/>
                  <a:gd name="connsiteX1" fmla="*/ 412332 w 1667713"/>
                  <a:gd name="connsiteY1" fmla="*/ 44549 h 1023269"/>
                  <a:gd name="connsiteX2" fmla="*/ 412333 w 1667713"/>
                  <a:gd name="connsiteY2" fmla="*/ 44549 h 1023269"/>
                  <a:gd name="connsiteX3" fmla="*/ 456882 w 1667713"/>
                  <a:gd name="connsiteY3" fmla="*/ 0 h 1023269"/>
                  <a:gd name="connsiteX4" fmla="*/ 1514743 w 1667713"/>
                  <a:gd name="connsiteY4" fmla="*/ 0 h 1023269"/>
                  <a:gd name="connsiteX5" fmla="*/ 1667713 w 1667713"/>
                  <a:gd name="connsiteY5" fmla="*/ 152970 h 1023269"/>
                  <a:gd name="connsiteX6" fmla="*/ 1667713 w 1667713"/>
                  <a:gd name="connsiteY6" fmla="*/ 704806 h 1023269"/>
                  <a:gd name="connsiteX7" fmla="*/ 1349251 w 1667713"/>
                  <a:gd name="connsiteY7" fmla="*/ 1023269 h 1023269"/>
                  <a:gd name="connsiteX8" fmla="*/ 1349251 w 1667713"/>
                  <a:gd name="connsiteY8" fmla="*/ 318462 h 1023269"/>
                  <a:gd name="connsiteX9" fmla="*/ 138420 w 1667713"/>
                  <a:gd name="connsiteY9" fmla="*/ 318462 h 1023269"/>
                  <a:gd name="connsiteX10" fmla="*/ 1 w 1667713"/>
                  <a:gd name="connsiteY10" fmla="*/ 456881 h 102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67713" h="1023269">
                    <a:moveTo>
                      <a:pt x="0" y="456881"/>
                    </a:moveTo>
                    <a:lnTo>
                      <a:pt x="412332" y="44549"/>
                    </a:lnTo>
                    <a:lnTo>
                      <a:pt x="412333" y="44549"/>
                    </a:lnTo>
                    <a:lnTo>
                      <a:pt x="456882" y="0"/>
                    </a:lnTo>
                    <a:lnTo>
                      <a:pt x="1514743" y="0"/>
                    </a:lnTo>
                    <a:cubicBezTo>
                      <a:pt x="1599226" y="1"/>
                      <a:pt x="1667713" y="68487"/>
                      <a:pt x="1667713" y="152970"/>
                    </a:cubicBezTo>
                    <a:lnTo>
                      <a:pt x="1667713" y="704806"/>
                    </a:lnTo>
                    <a:lnTo>
                      <a:pt x="1349251" y="1023269"/>
                    </a:lnTo>
                    <a:lnTo>
                      <a:pt x="1349251" y="318462"/>
                    </a:lnTo>
                    <a:lnTo>
                      <a:pt x="138420" y="318462"/>
                    </a:lnTo>
                    <a:lnTo>
                      <a:pt x="1" y="456881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任意多边形 20"/>
              <p:cNvSpPr/>
              <p:nvPr/>
            </p:nvSpPr>
            <p:spPr>
              <a:xfrm rot="2700000">
                <a:off x="1245384" y="1172018"/>
                <a:ext cx="1228628" cy="956548"/>
              </a:xfrm>
              <a:custGeom>
                <a:avLst/>
                <a:gdLst>
                  <a:gd name="connsiteX0" fmla="*/ 303771 w 1228628"/>
                  <a:gd name="connsiteY0" fmla="*/ 32819 h 956548"/>
                  <a:gd name="connsiteX1" fmla="*/ 303771 w 1228628"/>
                  <a:gd name="connsiteY1" fmla="*/ 32820 h 956548"/>
                  <a:gd name="connsiteX2" fmla="*/ 336591 w 1228628"/>
                  <a:gd name="connsiteY2" fmla="*/ 0 h 956548"/>
                  <a:gd name="connsiteX3" fmla="*/ 1115933 w 1228628"/>
                  <a:gd name="connsiteY3" fmla="*/ 0 h 956548"/>
                  <a:gd name="connsiteX4" fmla="*/ 1228628 w 1228628"/>
                  <a:gd name="connsiteY4" fmla="*/ 112695 h 956548"/>
                  <a:gd name="connsiteX5" fmla="*/ 1228628 w 1228628"/>
                  <a:gd name="connsiteY5" fmla="*/ 721932 h 956548"/>
                  <a:gd name="connsiteX6" fmla="*/ 994013 w 1228628"/>
                  <a:gd name="connsiteY6" fmla="*/ 956548 h 956548"/>
                  <a:gd name="connsiteX7" fmla="*/ 994013 w 1228628"/>
                  <a:gd name="connsiteY7" fmla="*/ 234616 h 956548"/>
                  <a:gd name="connsiteX8" fmla="*/ 101975 w 1228628"/>
                  <a:gd name="connsiteY8" fmla="*/ 234616 h 956548"/>
                  <a:gd name="connsiteX9" fmla="*/ 0 w 1228628"/>
                  <a:gd name="connsiteY9" fmla="*/ 336591 h 95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628" h="956548">
                    <a:moveTo>
                      <a:pt x="303771" y="32819"/>
                    </a:moveTo>
                    <a:lnTo>
                      <a:pt x="303771" y="32820"/>
                    </a:lnTo>
                    <a:lnTo>
                      <a:pt x="336591" y="0"/>
                    </a:lnTo>
                    <a:lnTo>
                      <a:pt x="1115933" y="0"/>
                    </a:lnTo>
                    <a:cubicBezTo>
                      <a:pt x="1178173" y="0"/>
                      <a:pt x="1228628" y="50456"/>
                      <a:pt x="1228628" y="112695"/>
                    </a:cubicBezTo>
                    <a:lnTo>
                      <a:pt x="1228628" y="721932"/>
                    </a:lnTo>
                    <a:lnTo>
                      <a:pt x="994013" y="956548"/>
                    </a:lnTo>
                    <a:lnTo>
                      <a:pt x="994013" y="234616"/>
                    </a:lnTo>
                    <a:lnTo>
                      <a:pt x="101975" y="234616"/>
                    </a:lnTo>
                    <a:lnTo>
                      <a:pt x="0" y="336591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1591945" y="323422"/>
              <a:ext cx="691070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8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 系统登录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563418" y="3243035"/>
            <a:ext cx="1588655" cy="405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线形标注 1 13"/>
          <p:cNvSpPr/>
          <p:nvPr/>
        </p:nvSpPr>
        <p:spPr>
          <a:xfrm>
            <a:off x="2152073" y="3928266"/>
            <a:ext cx="1306703" cy="473040"/>
          </a:xfrm>
          <a:prstGeom prst="borderCallout1">
            <a:avLst>
              <a:gd name="adj1" fmla="val 18750"/>
              <a:gd name="adj2" fmla="val -8333"/>
              <a:gd name="adj3" fmla="val -63230"/>
              <a:gd name="adj4" fmla="val -41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点击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412065" y="323293"/>
            <a:ext cx="613473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i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推荐使用火狐或者谷歌浏览器</a:t>
            </a:r>
          </a:p>
        </p:txBody>
      </p:sp>
      <p:sp>
        <p:nvSpPr>
          <p:cNvPr id="17" name="线形标注 1 16"/>
          <p:cNvSpPr/>
          <p:nvPr/>
        </p:nvSpPr>
        <p:spPr>
          <a:xfrm>
            <a:off x="8312728" y="3817429"/>
            <a:ext cx="2955636" cy="976243"/>
          </a:xfrm>
          <a:prstGeom prst="borderCallout1">
            <a:avLst>
              <a:gd name="adj1" fmla="val 5504"/>
              <a:gd name="adj2" fmla="val 57292"/>
              <a:gd name="adj3" fmla="val -88775"/>
              <a:gd name="adj4" fmla="val 3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rgbClr val="FFFF00"/>
                </a:solidFill>
              </a:rPr>
              <a:t>如线下课程，签到地点与实际地点不符，不计入学分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2037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包图主题2">
  <a:themeElements>
    <a:clrScheme name="自定义 2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2E25"/>
      </a:accent1>
      <a:accent2>
        <a:srgbClr val="F7B61D"/>
      </a:accent2>
      <a:accent3>
        <a:srgbClr val="333333"/>
      </a:accent3>
      <a:accent4>
        <a:srgbClr val="E92E25"/>
      </a:accent4>
      <a:accent5>
        <a:srgbClr val="F7B61D"/>
      </a:accent5>
      <a:accent6>
        <a:srgbClr val="333333"/>
      </a:accent6>
      <a:hlink>
        <a:srgbClr val="333333"/>
      </a:hlink>
      <a:folHlink>
        <a:srgbClr val="333333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1629</TotalTime>
  <Words>154</Words>
  <Application>Microsoft Office PowerPoint</Application>
  <PresentationFormat>宽屏</PresentationFormat>
  <Paragraphs>35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微软雅黑</vt:lpstr>
      <vt:lpstr>Arial</vt:lpstr>
      <vt:lpstr>Century Gothic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lenovo</cp:lastModifiedBy>
  <cp:revision>298</cp:revision>
  <dcterms:created xsi:type="dcterms:W3CDTF">2017-08-18T03:02:00Z</dcterms:created>
  <dcterms:modified xsi:type="dcterms:W3CDTF">2023-08-25T01:57:09Z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  <property fmtid="{D5CDD505-2E9C-101B-9397-08002B2CF9AE}" pid="3" name="KSORubyTemplateID">
    <vt:lpwstr>13</vt:lpwstr>
  </property>
</Properties>
</file>