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9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400"/>
          <p:cNvPicPr>
            <a:picLocks noChangeAspect="1"/>
          </p:cNvPicPr>
          <p:nvPr userDrawn="1"/>
        </p:nvPicPr>
        <p:blipFill>
          <a:blip r:embed="rId2"/>
          <a:srcRect t="35583" b="34632"/>
          <a:stretch>
            <a:fillRect/>
          </a:stretch>
        </p:blipFill>
        <p:spPr>
          <a:xfrm>
            <a:off x="9695815" y="240030"/>
            <a:ext cx="2004060" cy="596900"/>
          </a:xfrm>
          <a:prstGeom prst="rect">
            <a:avLst/>
          </a:prstGeom>
        </p:spPr>
      </p:pic>
      <p:sp>
        <p:nvSpPr>
          <p:cNvPr id="7" name="流程图: 合并 6"/>
          <p:cNvSpPr/>
          <p:nvPr userDrawn="1"/>
        </p:nvSpPr>
        <p:spPr>
          <a:xfrm>
            <a:off x="-1116330" y="-8255"/>
            <a:ext cx="2239645" cy="6866890"/>
          </a:xfrm>
          <a:prstGeom prst="flowChartMerge">
            <a:avLst/>
          </a:prstGeom>
          <a:solidFill>
            <a:srgbClr val="002060"/>
          </a:solidFill>
          <a:ln>
            <a:solidFill>
              <a:srgbClr val="D9D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流程图: 合并 6"/>
          <p:cNvSpPr/>
          <p:nvPr userDrawn="1"/>
        </p:nvSpPr>
        <p:spPr>
          <a:xfrm>
            <a:off x="-1116330" y="-8255"/>
            <a:ext cx="2239645" cy="6866890"/>
          </a:xfrm>
          <a:prstGeom prst="flowChartMerge">
            <a:avLst/>
          </a:prstGeom>
          <a:solidFill>
            <a:srgbClr val="002060"/>
          </a:solidFill>
          <a:ln>
            <a:solidFill>
              <a:srgbClr val="D9D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400"/>
          <p:cNvPicPr>
            <a:picLocks noChangeAspect="1"/>
          </p:cNvPicPr>
          <p:nvPr userDrawn="1"/>
        </p:nvPicPr>
        <p:blipFill>
          <a:blip r:embed="rId2"/>
          <a:srcRect t="35583" b="34632"/>
          <a:stretch>
            <a:fillRect/>
          </a:stretch>
        </p:blipFill>
        <p:spPr>
          <a:xfrm>
            <a:off x="9695815" y="240030"/>
            <a:ext cx="2004060" cy="59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80883"/>
            <a:ext cx="9144000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上海财经大学商学院</a:t>
            </a:r>
            <a:br>
              <a:rPr lang="en-US" altLang="zh-CN" sz="3600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zh-CN" altLang="en-US" sz="3600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职业</a:t>
            </a:r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发展</a:t>
            </a:r>
            <a:r>
              <a:rPr lang="zh-CN" altLang="en-US" sz="3600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信息系统使用</a:t>
            </a:r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说明</a:t>
            </a:r>
            <a:endParaRPr lang="zh-CN" altLang="en-US" sz="3600" dirty="0"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4020" y="291124"/>
            <a:ext cx="1676400" cy="481542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登录入口</a:t>
            </a:r>
            <a:endParaRPr lang="zh-CN" altLang="en-US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4020" y="897290"/>
            <a:ext cx="4050453" cy="46907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zh-CN" altLang="en-US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上海财经大学商学院官网</a:t>
            </a:r>
            <a:r>
              <a:rPr lang="en-US" altLang="zh-CN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  <a:r>
              <a:rPr lang="zh-CN" altLang="en-US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职业发展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486800"/>
            <a:ext cx="8896349" cy="49330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flipV="1">
            <a:off x="6657975" y="2333837"/>
            <a:ext cx="476249" cy="1712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36234" y="4629593"/>
            <a:ext cx="485986" cy="15195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1780" y="405109"/>
            <a:ext cx="1676400" cy="481542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登录</a:t>
            </a:r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界面</a:t>
            </a:r>
            <a:endParaRPr lang="zh-CN" altLang="en-US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 descr="C:\Users\cob\Desktop\XUESHENGDENGLU .pngXUESHENGDENGLU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644968" y="1417320"/>
            <a:ext cx="9631680" cy="476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6886" y="330199"/>
            <a:ext cx="1676400" cy="48154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密码修改</a:t>
            </a:r>
            <a:endParaRPr lang="zh-CN" altLang="en-US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6886" y="900615"/>
            <a:ext cx="10515600" cy="8724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至少为</a:t>
            </a:r>
            <a:r>
              <a:rPr lang="en-US" altLang="zh-CN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位字符；</a:t>
            </a:r>
            <a:endParaRPr lang="zh-CN" altLang="en-US" sz="190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>
              <a:buNone/>
            </a:pP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至少包含数字、小写字母、大写字母、特殊符号</a:t>
            </a:r>
            <a:r>
              <a:rPr lang="en-US" altLang="zh-CN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种类型中的</a:t>
            </a:r>
            <a:r>
              <a:rPr lang="en-US" altLang="zh-CN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种。</a:t>
            </a:r>
            <a:endParaRPr lang="zh-CN" altLang="en-US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3561" y="1937103"/>
            <a:ext cx="9063419" cy="446620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4241800" y="3289938"/>
            <a:ext cx="812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943340" y="3289938"/>
            <a:ext cx="1219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41799" y="3486152"/>
            <a:ext cx="1405467" cy="22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38591" y="3706285"/>
            <a:ext cx="787400" cy="2201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293533" y="4170206"/>
            <a:ext cx="787400" cy="2201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43849" y="4488842"/>
            <a:ext cx="2703131" cy="7499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9327" y="445081"/>
            <a:ext cx="4072471" cy="481542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模块</a:t>
            </a:r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：简历</a:t>
            </a:r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</a:t>
            </a:r>
            <a:r>
              <a:rPr lang="en-US" altLang="zh-CN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Resume</a:t>
            </a:r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zh-CN" altLang="en-US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9327" y="926623"/>
            <a:ext cx="8679180" cy="615384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根据班级通知找到相应的简历批次，例如</a:t>
            </a:r>
            <a:r>
              <a:rPr lang="en-US" altLang="zh-CN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寒假实习</a:t>
            </a:r>
            <a:r>
              <a:rPr lang="en-US" altLang="zh-CN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批次，填写中英文简历信息。</a:t>
            </a:r>
            <a:endParaRPr lang="zh-CN" altLang="en-US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1800" y="3624166"/>
            <a:ext cx="812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372600" y="3624166"/>
            <a:ext cx="1219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41799" y="3878165"/>
            <a:ext cx="1405467" cy="22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4"/>
          <p:cNvPicPr>
            <a:picLocks noChangeAspect="1"/>
          </p:cNvPicPr>
          <p:nvPr/>
        </p:nvPicPr>
        <p:blipFill rotWithShape="1">
          <a:blip r:embed="rId1"/>
          <a:srcRect r="17948"/>
          <a:stretch>
            <a:fillRect/>
          </a:stretch>
        </p:blipFill>
        <p:spPr>
          <a:xfrm>
            <a:off x="1540932" y="1711653"/>
            <a:ext cx="8741092" cy="477328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43375" y="3624166"/>
            <a:ext cx="5676900" cy="8811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664757" y="3163930"/>
            <a:ext cx="905933" cy="33429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8528" y="435599"/>
            <a:ext cx="4072471" cy="481542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模块</a:t>
            </a:r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：简历</a:t>
            </a:r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</a:t>
            </a:r>
            <a:r>
              <a:rPr lang="en-US" altLang="zh-CN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Resume</a:t>
            </a:r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zh-CN" altLang="en-US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530" y="917141"/>
            <a:ext cx="10515600" cy="4443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19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包含基本信息、学历背景、工作</a:t>
            </a:r>
            <a:r>
              <a:rPr lang="en-US" altLang="zh-CN" sz="19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zh-CN" altLang="en-US" sz="19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实习经历、其他信息四个板块。</a:t>
            </a:r>
            <a:endParaRPr lang="zh-CN" altLang="en-US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1800" y="3393238"/>
            <a:ext cx="812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372600" y="3393238"/>
            <a:ext cx="1219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41799" y="3647237"/>
            <a:ext cx="1405467" cy="22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667" y="1485166"/>
            <a:ext cx="9091922" cy="488705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11032" y="2466014"/>
            <a:ext cx="3699934" cy="4829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587" y="524819"/>
            <a:ext cx="4072471" cy="481542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模块</a:t>
            </a:r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二：咨询（</a:t>
            </a:r>
            <a:r>
              <a:rPr lang="en-US" altLang="zh-CN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Counseling</a:t>
            </a:r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zh-CN" altLang="en-US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8522" y="1012944"/>
            <a:ext cx="10515600" cy="8300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根据日历显示信息查看并预约职业发展咨询服务。</a:t>
            </a:r>
            <a:endParaRPr lang="en-US" altLang="zh-CN" sz="190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>
              <a:buNone/>
            </a:pPr>
            <a:r>
              <a:rPr lang="zh-CN" altLang="en-US" sz="19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方法</a:t>
            </a: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一：首页一键预约</a:t>
            </a:r>
            <a:endParaRPr lang="zh-CN" altLang="en-US" sz="19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8592" y="3452718"/>
            <a:ext cx="812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169392" y="3452718"/>
            <a:ext cx="1219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38591" y="3706717"/>
            <a:ext cx="1405467" cy="22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r="5588"/>
          <a:stretch>
            <a:fillRect/>
          </a:stretch>
        </p:blipFill>
        <p:spPr>
          <a:xfrm>
            <a:off x="1454793" y="1925419"/>
            <a:ext cx="10280007" cy="44830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54793" y="2474037"/>
            <a:ext cx="677334" cy="3258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244671" y="3605118"/>
            <a:ext cx="524923" cy="3258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45947" y="4233682"/>
            <a:ext cx="220134" cy="14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682728" y="4233681"/>
            <a:ext cx="220134" cy="14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409781" y="3926737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5187315" y="5565140"/>
            <a:ext cx="6076315" cy="157480"/>
            <a:chOff x="4961467" y="2853509"/>
            <a:chExt cx="6163674" cy="157650"/>
          </a:xfrm>
        </p:grpSpPr>
        <p:sp>
          <p:nvSpPr>
            <p:cNvPr id="28" name="矩形 27"/>
            <p:cNvSpPr/>
            <p:nvPr/>
          </p:nvSpPr>
          <p:spPr>
            <a:xfrm>
              <a:off x="4961467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895143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9361981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0828817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428305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8095603" y="4233681"/>
            <a:ext cx="220134" cy="14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193030" y="2900045"/>
            <a:ext cx="6076315" cy="157480"/>
            <a:chOff x="4961467" y="2853509"/>
            <a:chExt cx="6163674" cy="157650"/>
          </a:xfrm>
        </p:grpSpPr>
        <p:sp>
          <p:nvSpPr>
            <p:cNvPr id="7" name="矩形 6"/>
            <p:cNvSpPr/>
            <p:nvPr/>
          </p:nvSpPr>
          <p:spPr>
            <a:xfrm>
              <a:off x="4961467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895143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361981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828817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428305" y="2853509"/>
              <a:ext cx="296324" cy="15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370" y="375248"/>
            <a:ext cx="4072471" cy="481542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模块</a:t>
            </a:r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二：咨询（</a:t>
            </a:r>
            <a:r>
              <a:rPr lang="en-US" altLang="zh-CN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Counseling</a:t>
            </a:r>
            <a:r>
              <a:rPr lang="zh-CN" alt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zh-CN" altLang="en-US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881" y="892738"/>
            <a:ext cx="5737374" cy="3460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方法</a:t>
            </a:r>
            <a:r>
              <a:rPr lang="zh-CN" altLang="en-US" sz="19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二：</a:t>
            </a:r>
            <a:r>
              <a:rPr lang="zh-CN" altLang="en-US" sz="19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点击菜单栏“咨询预约”</a:t>
            </a:r>
            <a:endParaRPr lang="zh-CN" altLang="en-US" sz="19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9867" y="3333347"/>
            <a:ext cx="812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210667" y="3333347"/>
            <a:ext cx="1219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79866" y="3587346"/>
            <a:ext cx="1405467" cy="22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85808" y="2791464"/>
            <a:ext cx="220134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50529" y="2791464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915250" y="2791464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379971" y="2791464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532371" y="2943864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844692" y="2791464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985808" y="4153554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50529" y="4145087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15250" y="4145087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269904" y="3794024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985808" y="5499039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450529" y="5498710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915250" y="5496667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379971" y="5496667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844692" y="5498856"/>
            <a:ext cx="220134" cy="11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867" y="1359804"/>
            <a:ext cx="10337458" cy="4978505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0862634" y="1923408"/>
            <a:ext cx="558800" cy="27684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197921" y="5379350"/>
            <a:ext cx="402183" cy="23463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744085" y="2566035"/>
            <a:ext cx="5287645" cy="109855"/>
            <a:chOff x="4512733" y="2549569"/>
            <a:chExt cx="5418631" cy="110066"/>
          </a:xfrm>
        </p:grpSpPr>
        <p:sp>
          <p:nvSpPr>
            <p:cNvPr id="30" name="矩形 29"/>
            <p:cNvSpPr/>
            <p:nvPr/>
          </p:nvSpPr>
          <p:spPr>
            <a:xfrm>
              <a:off x="5812357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111981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411605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9711230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4512733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27575" y="3689350"/>
            <a:ext cx="5287645" cy="109855"/>
            <a:chOff x="4512733" y="2549569"/>
            <a:chExt cx="5418631" cy="110066"/>
          </a:xfrm>
        </p:grpSpPr>
        <p:sp>
          <p:nvSpPr>
            <p:cNvPr id="36" name="矩形 35"/>
            <p:cNvSpPr/>
            <p:nvPr/>
          </p:nvSpPr>
          <p:spPr>
            <a:xfrm>
              <a:off x="5812357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111981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8411605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9711230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4512733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54007" y="4970774"/>
            <a:ext cx="5418631" cy="110066"/>
            <a:chOff x="4512733" y="2549569"/>
            <a:chExt cx="5418631" cy="110066"/>
          </a:xfrm>
        </p:grpSpPr>
        <p:sp>
          <p:nvSpPr>
            <p:cNvPr id="42" name="矩形 41"/>
            <p:cNvSpPr/>
            <p:nvPr/>
          </p:nvSpPr>
          <p:spPr>
            <a:xfrm>
              <a:off x="5812357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7111981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8411605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9711230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512733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矩形 46"/>
          <p:cNvSpPr/>
          <p:nvPr/>
        </p:nvSpPr>
        <p:spPr>
          <a:xfrm>
            <a:off x="4765462" y="5923201"/>
            <a:ext cx="220134" cy="14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010476" y="5913176"/>
            <a:ext cx="220134" cy="14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277080" y="5913611"/>
            <a:ext cx="220134" cy="14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452667" y="5630685"/>
            <a:ext cx="220134" cy="14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488737" y="2481268"/>
            <a:ext cx="677334" cy="22239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7607747" y="1775460"/>
            <a:ext cx="3149556" cy="728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查看预约状态、预约历史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724400" y="4808855"/>
            <a:ext cx="5287645" cy="109855"/>
            <a:chOff x="4512733" y="2549569"/>
            <a:chExt cx="5418631" cy="110066"/>
          </a:xfrm>
        </p:grpSpPr>
        <p:sp>
          <p:nvSpPr>
            <p:cNvPr id="12" name="矩形 11"/>
            <p:cNvSpPr/>
            <p:nvPr/>
          </p:nvSpPr>
          <p:spPr>
            <a:xfrm>
              <a:off x="5812357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111981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8411605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9711230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512733" y="2549569"/>
              <a:ext cx="220134" cy="1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过程 4"/>
          <p:cNvSpPr/>
          <p:nvPr/>
        </p:nvSpPr>
        <p:spPr>
          <a:xfrm>
            <a:off x="-1143000" y="0"/>
            <a:ext cx="2247900" cy="6858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过程 3"/>
          <p:cNvSpPr/>
          <p:nvPr/>
        </p:nvSpPr>
        <p:spPr>
          <a:xfrm>
            <a:off x="-220133" y="3750733"/>
            <a:ext cx="12666133" cy="2810934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0133" y="54875"/>
            <a:ext cx="10634134" cy="6748250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r>
              <a:rPr lang="zh-CN" altLang="en-US" sz="3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职业</a:t>
            </a:r>
            <a:r>
              <a:rPr lang="zh-CN" altLang="en-US" sz="3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发展办公室</a:t>
            </a:r>
            <a:br>
              <a:rPr lang="en-US" altLang="zh-CN" sz="3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r>
              <a:rPr lang="en-US" altLang="zh-CN" sz="3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Career Development </a:t>
            </a:r>
            <a:r>
              <a:rPr lang="en-US" altLang="zh-CN" sz="3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Office</a:t>
            </a:r>
            <a:br>
              <a:rPr lang="en-US" altLang="zh-CN" sz="32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br>
              <a:rPr lang="en-US" altLang="zh-CN" sz="3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b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b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r>
              <a:rPr lang="zh-CN" altLang="en-US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商学院</a:t>
            </a:r>
            <a:r>
              <a:rPr lang="en-US" altLang="zh-CN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4</a:t>
            </a:r>
            <a:r>
              <a:rPr lang="zh-CN" altLang="en-US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号楼</a:t>
            </a:r>
            <a:r>
              <a:rPr lang="en-US" altLang="zh-CN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301</a:t>
            </a:r>
            <a:r>
              <a:rPr lang="zh-CN" altLang="en-US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室</a:t>
            </a:r>
            <a:b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Room </a:t>
            </a:r>
            <a:r>
              <a:rPr lang="en-US" altLang="zh-CN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301, Building 4, College of </a:t>
            </a: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Business</a:t>
            </a:r>
            <a:b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r>
              <a:rPr lang="zh-CN" altLang="en-US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上海市</a:t>
            </a:r>
            <a:r>
              <a:rPr lang="zh-CN" altLang="en-US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虹口区中山北一路</a:t>
            </a:r>
            <a:r>
              <a:rPr lang="en-US" altLang="zh-CN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369</a:t>
            </a:r>
            <a:r>
              <a:rPr lang="zh-CN" altLang="en-US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号，</a:t>
            </a: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200083</a:t>
            </a:r>
            <a:b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369 North </a:t>
            </a:r>
            <a:r>
              <a:rPr lang="en-US" altLang="zh-CN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Zhongshan 1 </a:t>
            </a: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Road</a:t>
            </a: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, Hongkou </a:t>
            </a: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200083</a:t>
            </a:r>
            <a:b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Tel: 021-35304993    021-65447965</a:t>
            </a:r>
            <a:b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Email</a:t>
            </a:r>
            <a:r>
              <a:rPr lang="en-US" altLang="zh-CN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: cobcdo@shufe.edu.cn</a:t>
            </a:r>
            <a:br>
              <a:rPr lang="en-US" altLang="zh-CN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</a:br>
            <a:endParaRPr lang="zh-CN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484,&quot;width&quot;:19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WPS 演示</Application>
  <PresentationFormat>宽屏</PresentationFormat>
  <Paragraphs>34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上海财经大学商学院 职业发展信息系统使用说明</vt:lpstr>
      <vt:lpstr>登录入口</vt:lpstr>
      <vt:lpstr>登录界面</vt:lpstr>
      <vt:lpstr>密码修改</vt:lpstr>
      <vt:lpstr>模块一：简历（Resume）</vt:lpstr>
      <vt:lpstr>模块一：简历（Resume）</vt:lpstr>
      <vt:lpstr>模块二：咨询（Counseling）</vt:lpstr>
      <vt:lpstr>模块二：咨询（Counseling）</vt:lpstr>
      <vt:lpstr> 职业发展办公室 Career Development Office    商学院4号楼301室 Room 301, Building 4, College of Business 上海市虹口区中山北一路369号，200083 369 North Zhongshan 1 Road, Hongkou 200083 Tel: 021-35304993    021-65447965 Email: cobcdo@shufe.edu.cn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上海财经大学商学院 职业发展信息系统使用说明</dc:title>
  <dc:creator>cob</dc:creator>
  <cp:lastModifiedBy>我要瘦十斤！！！</cp:lastModifiedBy>
  <cp:revision>46</cp:revision>
  <dcterms:created xsi:type="dcterms:W3CDTF">2021-12-22T04:05:00Z</dcterms:created>
  <dcterms:modified xsi:type="dcterms:W3CDTF">2022-01-07T00:51:00Z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E3665C37816B48C0B317F96D59E75AB3</vt:lpwstr>
  </property>
  <property fmtid="{D5CDD505-2E9C-101B-9397-08002B2CF9AE}" pid="3" name="KSOProductBuildVer">
    <vt:lpwstr>2052-11.1.0.11194</vt:lpwstr>
  </property>
</Properties>
</file>